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63" r:id="rId3"/>
    <p:sldId id="259" r:id="rId4"/>
    <p:sldId id="264" r:id="rId5"/>
    <p:sldId id="265" r:id="rId6"/>
    <p:sldId id="267" r:id="rId7"/>
    <p:sldId id="266" r:id="rId8"/>
    <p:sldId id="268" r:id="rId9"/>
    <p:sldId id="269" r:id="rId10"/>
    <p:sldId id="270" r:id="rId11"/>
    <p:sldId id="271" r:id="rId12"/>
    <p:sldId id="281" r:id="rId13"/>
    <p:sldId id="272" r:id="rId14"/>
    <p:sldId id="273" r:id="rId15"/>
    <p:sldId id="274" r:id="rId16"/>
    <p:sldId id="275" r:id="rId17"/>
    <p:sldId id="276" r:id="rId18"/>
    <p:sldId id="277" r:id="rId19"/>
    <p:sldId id="278" r:id="rId20"/>
    <p:sldId id="282" r:id="rId21"/>
    <p:sldId id="279" r:id="rId22"/>
    <p:sldId id="280" r:id="rId23"/>
    <p:sldId id="284"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09" autoAdjust="0"/>
    <p:restoredTop sz="94660"/>
  </p:normalViewPr>
  <p:slideViewPr>
    <p:cSldViewPr>
      <p:cViewPr>
        <p:scale>
          <a:sx n="66" d="100"/>
          <a:sy n="66" d="100"/>
        </p:scale>
        <p:origin x="-630"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1247F6-7A6F-469A-B26C-6917629547F6}" type="datetimeFigureOut">
              <a:rPr lang="en-CA" smtClean="0"/>
              <a:pPr/>
              <a:t>15/01/2013</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0011AE-6242-48DA-A795-16A82534C148}" type="slidenum">
              <a:rPr lang="en-CA" smtClean="0"/>
              <a:pPr/>
              <a:t>‹#›</a:t>
            </a:fld>
            <a:endParaRPr lang="en-C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CDDFB14E-B6FC-4D92-9648-1FBDE2E368E9}" type="datetimeFigureOut">
              <a:rPr lang="en-CA" smtClean="0"/>
              <a:pPr/>
              <a:t>15/01/2013</a:t>
            </a:fld>
            <a:endParaRPr lang="en-CA"/>
          </a:p>
        </p:txBody>
      </p:sp>
      <p:sp>
        <p:nvSpPr>
          <p:cNvPr id="17" name="Footer Placeholder 16"/>
          <p:cNvSpPr>
            <a:spLocks noGrp="1"/>
          </p:cNvSpPr>
          <p:nvPr>
            <p:ph type="ftr" sz="quarter" idx="11"/>
          </p:nvPr>
        </p:nvSpPr>
        <p:spPr>
          <a:xfrm>
            <a:off x="5410200" y="4205288"/>
            <a:ext cx="1295400" cy="457200"/>
          </a:xfrm>
        </p:spPr>
        <p:txBody>
          <a:bodyPr/>
          <a:lstStyle/>
          <a:p>
            <a:endParaRPr lang="en-CA"/>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9C6D79DA-5C31-42CA-A8A2-DE47A3EAC037}" type="slidenum">
              <a:rPr lang="en-CA" smtClean="0"/>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DFB14E-B6FC-4D92-9648-1FBDE2E368E9}" type="datetimeFigureOut">
              <a:rPr lang="en-CA" smtClean="0"/>
              <a:pPr/>
              <a:t>15/01/2013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C6D79DA-5C31-42CA-A8A2-DE47A3EAC037}"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DFB14E-B6FC-4D92-9648-1FBDE2E368E9}" type="datetimeFigureOut">
              <a:rPr lang="en-CA" smtClean="0"/>
              <a:pPr/>
              <a:t>15/01/2013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C6D79DA-5C31-42CA-A8A2-DE47A3EAC037}"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DFB14E-B6FC-4D92-9648-1FBDE2E368E9}" type="datetimeFigureOut">
              <a:rPr lang="en-CA" smtClean="0"/>
              <a:pPr/>
              <a:t>15/01/2013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C6D79DA-5C31-42CA-A8A2-DE47A3EAC037}"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DDFB14E-B6FC-4D92-9648-1FBDE2E368E9}" type="datetimeFigureOut">
              <a:rPr lang="en-CA" smtClean="0"/>
              <a:pPr/>
              <a:t>15/01/2013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C6D79DA-5C31-42CA-A8A2-DE47A3EAC037}" type="slidenum">
              <a:rPr lang="en-CA" smtClean="0"/>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DDFB14E-B6FC-4D92-9648-1FBDE2E368E9}" type="datetimeFigureOut">
              <a:rPr lang="en-CA" smtClean="0"/>
              <a:pPr/>
              <a:t>15/01/2013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9C6D79DA-5C31-42CA-A8A2-DE47A3EAC037}"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CDDFB14E-B6FC-4D92-9648-1FBDE2E368E9}" type="datetimeFigureOut">
              <a:rPr lang="en-CA" smtClean="0"/>
              <a:pPr/>
              <a:t>15/01/2013</a:t>
            </a:fld>
            <a:endParaRPr lang="en-CA"/>
          </a:p>
        </p:txBody>
      </p:sp>
      <p:sp>
        <p:nvSpPr>
          <p:cNvPr id="27" name="Slide Number Placeholder 26"/>
          <p:cNvSpPr>
            <a:spLocks noGrp="1"/>
          </p:cNvSpPr>
          <p:nvPr>
            <p:ph type="sldNum" sz="quarter" idx="11"/>
          </p:nvPr>
        </p:nvSpPr>
        <p:spPr/>
        <p:txBody>
          <a:bodyPr rtlCol="0"/>
          <a:lstStyle/>
          <a:p>
            <a:fld id="{9C6D79DA-5C31-42CA-A8A2-DE47A3EAC037}" type="slidenum">
              <a:rPr lang="en-CA" smtClean="0"/>
              <a:pPr/>
              <a:t>‹#›</a:t>
            </a:fld>
            <a:endParaRPr lang="en-CA"/>
          </a:p>
        </p:txBody>
      </p:sp>
      <p:sp>
        <p:nvSpPr>
          <p:cNvPr id="28" name="Footer Placeholder 27"/>
          <p:cNvSpPr>
            <a:spLocks noGrp="1"/>
          </p:cNvSpPr>
          <p:nvPr>
            <p:ph type="ftr" sz="quarter" idx="12"/>
          </p:nvPr>
        </p:nvSpPr>
        <p:spPr/>
        <p:txBody>
          <a:bodyPr rtlCol="0"/>
          <a:lstStyle/>
          <a:p>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CDDFB14E-B6FC-4D92-9648-1FBDE2E368E9}" type="datetimeFigureOut">
              <a:rPr lang="en-CA" smtClean="0"/>
              <a:pPr/>
              <a:t>15/01/2013</a:t>
            </a:fld>
            <a:endParaRPr lang="en-CA"/>
          </a:p>
        </p:txBody>
      </p:sp>
      <p:sp>
        <p:nvSpPr>
          <p:cNvPr id="4" name="Footer Placeholder 3"/>
          <p:cNvSpPr>
            <a:spLocks noGrp="1"/>
          </p:cNvSpPr>
          <p:nvPr>
            <p:ph type="ftr" sz="quarter" idx="11"/>
          </p:nvPr>
        </p:nvSpPr>
        <p:spPr>
          <a:xfrm>
            <a:off x="5257800" y="612648"/>
            <a:ext cx="1325880" cy="457200"/>
          </a:xfrm>
        </p:spPr>
        <p:txBody>
          <a:bodyPr/>
          <a:lstStyle/>
          <a:p>
            <a:endParaRPr lang="en-CA"/>
          </a:p>
        </p:txBody>
      </p:sp>
      <p:sp>
        <p:nvSpPr>
          <p:cNvPr id="5" name="Slide Number Placeholder 4"/>
          <p:cNvSpPr>
            <a:spLocks noGrp="1"/>
          </p:cNvSpPr>
          <p:nvPr>
            <p:ph type="sldNum" sz="quarter" idx="12"/>
          </p:nvPr>
        </p:nvSpPr>
        <p:spPr>
          <a:xfrm>
            <a:off x="8174736" y="2272"/>
            <a:ext cx="762000" cy="365760"/>
          </a:xfrm>
        </p:spPr>
        <p:txBody>
          <a:bodyPr/>
          <a:lstStyle/>
          <a:p>
            <a:fld id="{9C6D79DA-5C31-42CA-A8A2-DE47A3EAC037}"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DFB14E-B6FC-4D92-9648-1FBDE2E368E9}" type="datetimeFigureOut">
              <a:rPr lang="en-CA" smtClean="0"/>
              <a:pPr/>
              <a:t>15/01/2013</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9C6D79DA-5C31-42CA-A8A2-DE47A3EAC037}"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DDFB14E-B6FC-4D92-9648-1FBDE2E368E9}" type="datetimeFigureOut">
              <a:rPr lang="en-CA" smtClean="0"/>
              <a:pPr/>
              <a:t>15/01/2013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9C6D79DA-5C31-42CA-A8A2-DE47A3EAC037}"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DDFB14E-B6FC-4D92-9648-1FBDE2E368E9}" type="datetimeFigureOut">
              <a:rPr lang="en-CA" smtClean="0"/>
              <a:pPr/>
              <a:t>15/01/2013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9C6D79DA-5C31-42CA-A8A2-DE47A3EAC037}" type="slidenum">
              <a:rPr lang="en-CA" smtClean="0"/>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CDDFB14E-B6FC-4D92-9648-1FBDE2E368E9}" type="datetimeFigureOut">
              <a:rPr lang="en-CA" smtClean="0"/>
              <a:pPr/>
              <a:t>15/01/2013</a:t>
            </a:fld>
            <a:endParaRPr lang="en-CA"/>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CA"/>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9C6D79DA-5C31-42CA-A8A2-DE47A3EAC037}"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youtube.com/watch?v=7O9mBG9vm44"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youtube.com/watch?NR=1&amp;v=yf82_yUpncQ&amp;feature=endscreen" TargetMode="External"/><Relationship Id="rId2" Type="http://schemas.openxmlformats.org/officeDocument/2006/relationships/hyperlink" Target="http://www.youtube.com/watch?v=OO6KhLDKYRk"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CA"/>
          </a:p>
        </p:txBody>
      </p:sp>
      <p:sp>
        <p:nvSpPr>
          <p:cNvPr id="3" name="Subtitle 2"/>
          <p:cNvSpPr>
            <a:spLocks noGrp="1"/>
          </p:cNvSpPr>
          <p:nvPr>
            <p:ph type="subTitle" idx="1"/>
          </p:nvPr>
        </p:nvSpPr>
        <p:spPr/>
        <p:txBody>
          <a:bodyPr/>
          <a:lstStyle/>
          <a:p>
            <a:endParaRPr lang="en-CA"/>
          </a:p>
        </p:txBody>
      </p:sp>
      <p:pic>
        <p:nvPicPr>
          <p:cNvPr id="24578" name="Picture 2" descr="http://dancingperfectlyfree.files.wordpress.com/2008/06/sunday-again_71.jpg"/>
          <p:cNvPicPr>
            <a:picLocks noChangeAspect="1" noChangeArrowheads="1"/>
          </p:cNvPicPr>
          <p:nvPr/>
        </p:nvPicPr>
        <p:blipFill>
          <a:blip r:embed="rId2" cstate="print"/>
          <a:srcRect/>
          <a:stretch>
            <a:fillRect/>
          </a:stretch>
        </p:blipFill>
        <p:spPr bwMode="auto">
          <a:xfrm>
            <a:off x="-900608" y="-459432"/>
            <a:ext cx="11418393" cy="7478713"/>
          </a:xfrm>
          <a:prstGeom prst="rect">
            <a:avLst/>
          </a:prstGeom>
          <a:noFill/>
        </p:spPr>
      </p:pic>
      <p:sp>
        <p:nvSpPr>
          <p:cNvPr id="5" name="TextBox 4"/>
          <p:cNvSpPr txBox="1"/>
          <p:nvPr/>
        </p:nvSpPr>
        <p:spPr>
          <a:xfrm>
            <a:off x="-540568" y="1556792"/>
            <a:ext cx="5616624" cy="1323439"/>
          </a:xfrm>
          <a:prstGeom prst="rect">
            <a:avLst/>
          </a:prstGeom>
          <a:noFill/>
        </p:spPr>
        <p:txBody>
          <a:bodyPr wrap="square" rtlCol="0">
            <a:spAutoFit/>
          </a:bodyPr>
          <a:lstStyle/>
          <a:p>
            <a:pPr algn="ctr"/>
            <a:r>
              <a:rPr lang="en-CA" sz="4800" dirty="0" smtClean="0">
                <a:solidFill>
                  <a:schemeClr val="tx1">
                    <a:lumMod val="95000"/>
                    <a:lumOff val="5000"/>
                  </a:schemeClr>
                </a:solidFill>
                <a:latin typeface="Brush Script MT" pitchFamily="66" charset="0"/>
              </a:rPr>
              <a:t>Contemporary Ballet</a:t>
            </a:r>
          </a:p>
          <a:p>
            <a:pPr algn="ctr"/>
            <a:r>
              <a:rPr lang="en-CA" sz="3200" dirty="0" smtClean="0">
                <a:solidFill>
                  <a:schemeClr val="tx1">
                    <a:lumMod val="95000"/>
                    <a:lumOff val="5000"/>
                  </a:schemeClr>
                </a:solidFill>
                <a:latin typeface="Century Gothic" pitchFamily="34" charset="0"/>
              </a:rPr>
              <a:t>Iliopsoas Tendonitis</a:t>
            </a:r>
            <a:endParaRPr lang="en-CA" sz="3200" dirty="0">
              <a:solidFill>
                <a:schemeClr val="tx1">
                  <a:lumMod val="95000"/>
                  <a:lumOff val="5000"/>
                </a:schemeClr>
              </a:solidFill>
              <a:latin typeface="Century Gothic"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1066800"/>
          </a:xfrm>
        </p:spPr>
        <p:txBody>
          <a:bodyPr/>
          <a:lstStyle/>
          <a:p>
            <a:pPr algn="ctr"/>
            <a:r>
              <a:rPr lang="en-CA" b="1" dirty="0" smtClean="0"/>
              <a:t>Chronic Injury</a:t>
            </a:r>
            <a:endParaRPr lang="en-CA" b="1" dirty="0"/>
          </a:p>
        </p:txBody>
      </p:sp>
      <p:sp>
        <p:nvSpPr>
          <p:cNvPr id="3" name="Content Placeholder 2"/>
          <p:cNvSpPr>
            <a:spLocks noGrp="1"/>
          </p:cNvSpPr>
          <p:nvPr>
            <p:ph idx="1"/>
          </p:nvPr>
        </p:nvSpPr>
        <p:spPr>
          <a:xfrm>
            <a:off x="457200" y="1700808"/>
            <a:ext cx="8229600" cy="4873728"/>
          </a:xfrm>
        </p:spPr>
        <p:txBody>
          <a:bodyPr>
            <a:normAutofit fontScale="92500" lnSpcReduction="10000"/>
          </a:bodyPr>
          <a:lstStyle/>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a:p>
            <a:r>
              <a:rPr lang="en-CA" dirty="0" smtClean="0"/>
              <a:t>The tendon that connects the iliopsoas to the femur is known as the iliopsoas tendon, it is this tendon which iliopsoas tendonitis effects. </a:t>
            </a:r>
          </a:p>
          <a:p>
            <a:endParaRPr lang="en-CA" dirty="0"/>
          </a:p>
        </p:txBody>
      </p:sp>
      <p:pic>
        <p:nvPicPr>
          <p:cNvPr id="4" name="Picture 3" descr="http://stemcelldoc.files.wordpress.com/2012/05/iliopsoas.jpg"/>
          <p:cNvPicPr/>
          <p:nvPr/>
        </p:nvPicPr>
        <p:blipFill>
          <a:blip r:embed="rId2" cstate="print"/>
          <a:srcRect/>
          <a:stretch>
            <a:fillRect/>
          </a:stretch>
        </p:blipFill>
        <p:spPr bwMode="auto">
          <a:xfrm>
            <a:off x="3203848" y="1484784"/>
            <a:ext cx="2664296" cy="3672408"/>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1008112"/>
          </a:xfrm>
        </p:spPr>
        <p:txBody>
          <a:bodyPr/>
          <a:lstStyle/>
          <a:p>
            <a:pPr algn="ctr"/>
            <a:r>
              <a:rPr lang="en-CA" b="1" dirty="0" smtClean="0"/>
              <a:t>Chronic Injury</a:t>
            </a:r>
            <a:endParaRPr lang="en-CA" b="1" dirty="0"/>
          </a:p>
        </p:txBody>
      </p:sp>
      <p:sp>
        <p:nvSpPr>
          <p:cNvPr id="3" name="Content Placeholder 2"/>
          <p:cNvSpPr>
            <a:spLocks noGrp="1"/>
          </p:cNvSpPr>
          <p:nvPr>
            <p:ph idx="1"/>
          </p:nvPr>
        </p:nvSpPr>
        <p:spPr>
          <a:xfrm>
            <a:off x="457200" y="1628800"/>
            <a:ext cx="8229600" cy="4945736"/>
          </a:xfrm>
        </p:spPr>
        <p:txBody>
          <a:bodyPr>
            <a:normAutofit/>
          </a:bodyPr>
          <a:lstStyle/>
          <a:p>
            <a:r>
              <a:rPr lang="en-CA" dirty="0" smtClean="0"/>
              <a:t>As the name suggests, iliopsoas tendonitis is an inflammation of the iliopsoas tendon</a:t>
            </a:r>
          </a:p>
          <a:p>
            <a:endParaRPr lang="en-CA" dirty="0" smtClean="0"/>
          </a:p>
          <a:p>
            <a:r>
              <a:rPr lang="en-CA" dirty="0" smtClean="0"/>
              <a:t> When injured, a person will feel a pain deep in the upper area of the inner thigh that can potentially radiate to the lower back</a:t>
            </a:r>
          </a:p>
          <a:p>
            <a:endParaRPr lang="en-CA" dirty="0" smtClean="0"/>
          </a:p>
          <a:p>
            <a:r>
              <a:rPr lang="en-CA" dirty="0" smtClean="0"/>
              <a:t>There are several actions that lead to iliopsoas but the most sport specific is when the femur is laterally rotated during a flexion, extension, or abduction. </a:t>
            </a:r>
            <a:endParaRPr lang="en-C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1066800"/>
          </a:xfrm>
        </p:spPr>
        <p:txBody>
          <a:bodyPr/>
          <a:lstStyle/>
          <a:p>
            <a:pPr algn="ctr"/>
            <a:r>
              <a:rPr lang="en-CA" b="1" dirty="0" smtClean="0"/>
              <a:t>Action Causing Injury</a:t>
            </a:r>
            <a:endParaRPr lang="en-CA" b="1" dirty="0"/>
          </a:p>
        </p:txBody>
      </p:sp>
      <p:sp>
        <p:nvSpPr>
          <p:cNvPr id="3" name="Content Placeholder 2"/>
          <p:cNvSpPr>
            <a:spLocks noGrp="1"/>
          </p:cNvSpPr>
          <p:nvPr>
            <p:ph idx="1"/>
          </p:nvPr>
        </p:nvSpPr>
        <p:spPr>
          <a:xfrm>
            <a:off x="457200" y="1700808"/>
            <a:ext cx="8229600" cy="4873728"/>
          </a:xfrm>
        </p:spPr>
        <p:txBody>
          <a:bodyPr>
            <a:normAutofit lnSpcReduction="10000"/>
          </a:bodyPr>
          <a:lstStyle/>
          <a:p>
            <a:r>
              <a:rPr lang="en-CA" dirty="0" smtClean="0"/>
              <a:t>Causes the iliopsoas to stretch and the tendon is put in a position where it moves over the femoral head, thus resulting in a ‘snapping’ of the iliopsoas tendon. </a:t>
            </a:r>
          </a:p>
          <a:p>
            <a:endParaRPr lang="en-CA" dirty="0" smtClean="0"/>
          </a:p>
          <a:p>
            <a:r>
              <a:rPr lang="en-CA" dirty="0" smtClean="0"/>
              <a:t>The snapping sensation paired with the slight over stretch can cause the tendon to become aggravated and would lead to tendonitis quite rapidly.  </a:t>
            </a:r>
          </a:p>
          <a:p>
            <a:endParaRPr lang="en-CA" dirty="0" smtClean="0"/>
          </a:p>
          <a:p>
            <a:r>
              <a:rPr lang="en-CA" dirty="0" smtClean="0"/>
              <a:t>In Contemporary Ballet any actions involving turnout can potential lead to this problem.</a:t>
            </a:r>
            <a:endParaRPr lang="en-C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1008112"/>
          </a:xfrm>
        </p:spPr>
        <p:txBody>
          <a:bodyPr/>
          <a:lstStyle/>
          <a:p>
            <a:pPr algn="ctr"/>
            <a:r>
              <a:rPr lang="en-CA" b="1" dirty="0" smtClean="0"/>
              <a:t>Motor Learning</a:t>
            </a:r>
            <a:endParaRPr lang="en-CA" b="1" dirty="0"/>
          </a:p>
        </p:txBody>
      </p:sp>
      <p:sp>
        <p:nvSpPr>
          <p:cNvPr id="3" name="Content Placeholder 2"/>
          <p:cNvSpPr>
            <a:spLocks noGrp="1"/>
          </p:cNvSpPr>
          <p:nvPr>
            <p:ph idx="1"/>
          </p:nvPr>
        </p:nvSpPr>
        <p:spPr>
          <a:xfrm>
            <a:off x="457200" y="1628800"/>
            <a:ext cx="8229600" cy="4945736"/>
          </a:xfrm>
        </p:spPr>
        <p:txBody>
          <a:bodyPr>
            <a:normAutofit fontScale="92500"/>
          </a:bodyPr>
          <a:lstStyle/>
          <a:p>
            <a:r>
              <a:rPr lang="en-CA" dirty="0" smtClean="0"/>
              <a:t>Breakdown of a plié into its five skill phases</a:t>
            </a:r>
          </a:p>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hlinkClick r:id="rId2"/>
            </a:endParaRPr>
          </a:p>
          <a:p>
            <a:r>
              <a:rPr lang="en-CA" dirty="0" smtClean="0">
                <a:hlinkClick r:id="rId2"/>
              </a:rPr>
              <a:t>http://www.youtube.com/watch?v=7O9mBG9vm44</a:t>
            </a:r>
            <a:r>
              <a:rPr lang="en-CA" dirty="0" smtClean="0"/>
              <a:t> </a:t>
            </a:r>
          </a:p>
          <a:p>
            <a:endParaRPr lang="en-CA" dirty="0" smtClean="0"/>
          </a:p>
          <a:p>
            <a:endParaRPr lang="en-CA" dirty="0"/>
          </a:p>
        </p:txBody>
      </p:sp>
      <p:pic>
        <p:nvPicPr>
          <p:cNvPr id="35842" name="Picture 2" descr="http://www.dicasdedanca.com.br/wp-content/uploads/2011/07/demi-plie.jpg"/>
          <p:cNvPicPr>
            <a:picLocks noChangeAspect="1" noChangeArrowheads="1"/>
          </p:cNvPicPr>
          <p:nvPr/>
        </p:nvPicPr>
        <p:blipFill>
          <a:blip r:embed="rId3" cstate="print"/>
          <a:srcRect/>
          <a:stretch>
            <a:fillRect/>
          </a:stretch>
        </p:blipFill>
        <p:spPr bwMode="auto">
          <a:xfrm>
            <a:off x="2843808" y="2276872"/>
            <a:ext cx="3405783" cy="3405783"/>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1066800"/>
          </a:xfrm>
        </p:spPr>
        <p:txBody>
          <a:bodyPr/>
          <a:lstStyle/>
          <a:p>
            <a:pPr algn="ctr"/>
            <a:r>
              <a:rPr lang="en-CA" b="1" dirty="0" smtClean="0"/>
              <a:t>Preliminary Movement </a:t>
            </a:r>
            <a:endParaRPr lang="en-CA" b="1" dirty="0"/>
          </a:p>
        </p:txBody>
      </p:sp>
      <p:sp>
        <p:nvSpPr>
          <p:cNvPr id="3" name="Content Placeholder 2"/>
          <p:cNvSpPr>
            <a:spLocks noGrp="1"/>
          </p:cNvSpPr>
          <p:nvPr>
            <p:ph idx="1"/>
          </p:nvPr>
        </p:nvSpPr>
        <p:spPr>
          <a:xfrm>
            <a:off x="457200" y="1700808"/>
            <a:ext cx="8229600" cy="4873728"/>
          </a:xfrm>
        </p:spPr>
        <p:txBody>
          <a:bodyPr>
            <a:normAutofit/>
          </a:bodyPr>
          <a:lstStyle/>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a:p>
            <a:r>
              <a:rPr lang="en-CA" dirty="0" smtClean="0"/>
              <a:t>During this skill phase the dancer is relaxed with no change to their center of mass </a:t>
            </a:r>
          </a:p>
          <a:p>
            <a:endParaRPr lang="en-CA" dirty="0"/>
          </a:p>
        </p:txBody>
      </p:sp>
      <p:pic>
        <p:nvPicPr>
          <p:cNvPr id="4" name="Picture 3"/>
          <p:cNvPicPr/>
          <p:nvPr/>
        </p:nvPicPr>
        <p:blipFill>
          <a:blip r:embed="rId2" cstate="print"/>
          <a:srcRect/>
          <a:stretch>
            <a:fillRect/>
          </a:stretch>
        </p:blipFill>
        <p:spPr bwMode="auto">
          <a:xfrm>
            <a:off x="3203848" y="1556792"/>
            <a:ext cx="2376264" cy="3528392"/>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1066800"/>
          </a:xfrm>
        </p:spPr>
        <p:txBody>
          <a:bodyPr/>
          <a:lstStyle/>
          <a:p>
            <a:pPr algn="ctr"/>
            <a:r>
              <a:rPr lang="en-CA" b="1" dirty="0" smtClean="0"/>
              <a:t>Back Swing </a:t>
            </a:r>
            <a:endParaRPr lang="en-CA" b="1" dirty="0"/>
          </a:p>
        </p:txBody>
      </p:sp>
      <p:sp>
        <p:nvSpPr>
          <p:cNvPr id="3" name="Content Placeholder 2"/>
          <p:cNvSpPr>
            <a:spLocks noGrp="1"/>
          </p:cNvSpPr>
          <p:nvPr>
            <p:ph idx="1"/>
          </p:nvPr>
        </p:nvSpPr>
        <p:spPr>
          <a:xfrm>
            <a:off x="457200" y="1700808"/>
            <a:ext cx="8229600" cy="4873728"/>
          </a:xfrm>
        </p:spPr>
        <p:txBody>
          <a:bodyPr>
            <a:normAutofit fontScale="92500" lnSpcReduction="10000"/>
          </a:bodyPr>
          <a:lstStyle/>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a:p>
            <a:r>
              <a:rPr lang="en-CA" dirty="0" smtClean="0"/>
              <a:t>In this phase the dancers abdominal and </a:t>
            </a:r>
            <a:r>
              <a:rPr lang="en-CA" dirty="0" err="1" smtClean="0"/>
              <a:t>gluteal</a:t>
            </a:r>
            <a:r>
              <a:rPr lang="en-CA" dirty="0" smtClean="0"/>
              <a:t> muscles are flexed to create proper alignment and raise their center of mass slightly. </a:t>
            </a:r>
          </a:p>
          <a:p>
            <a:endParaRPr lang="en-CA" dirty="0"/>
          </a:p>
        </p:txBody>
      </p:sp>
      <p:pic>
        <p:nvPicPr>
          <p:cNvPr id="4" name="Picture 3"/>
          <p:cNvPicPr/>
          <p:nvPr/>
        </p:nvPicPr>
        <p:blipFill>
          <a:blip r:embed="rId2" cstate="print"/>
          <a:srcRect/>
          <a:stretch>
            <a:fillRect/>
          </a:stretch>
        </p:blipFill>
        <p:spPr bwMode="auto">
          <a:xfrm>
            <a:off x="3563888" y="1700808"/>
            <a:ext cx="2063477" cy="3256678"/>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1066800"/>
          </a:xfrm>
        </p:spPr>
        <p:txBody>
          <a:bodyPr/>
          <a:lstStyle/>
          <a:p>
            <a:pPr algn="ctr"/>
            <a:r>
              <a:rPr lang="en-CA" b="1" dirty="0" smtClean="0"/>
              <a:t>Force Production </a:t>
            </a:r>
            <a:endParaRPr lang="en-CA" b="1" dirty="0"/>
          </a:p>
        </p:txBody>
      </p:sp>
      <p:sp>
        <p:nvSpPr>
          <p:cNvPr id="3" name="Content Placeholder 2"/>
          <p:cNvSpPr>
            <a:spLocks noGrp="1"/>
          </p:cNvSpPr>
          <p:nvPr>
            <p:ph idx="1"/>
          </p:nvPr>
        </p:nvSpPr>
        <p:spPr>
          <a:xfrm>
            <a:off x="457200" y="1700808"/>
            <a:ext cx="8229600" cy="4873728"/>
          </a:xfrm>
        </p:spPr>
        <p:txBody>
          <a:bodyPr>
            <a:normAutofit fontScale="92500" lnSpcReduction="10000"/>
          </a:bodyPr>
          <a:lstStyle/>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a:p>
            <a:r>
              <a:rPr lang="en-CA" dirty="0" smtClean="0"/>
              <a:t>Occurs during a plié when a dancer bends their knees directly over the center of their feet while maintaining proper aliment </a:t>
            </a:r>
          </a:p>
          <a:p>
            <a:endParaRPr lang="en-CA" dirty="0"/>
          </a:p>
        </p:txBody>
      </p:sp>
      <p:pic>
        <p:nvPicPr>
          <p:cNvPr id="4" name="Picture 3"/>
          <p:cNvPicPr/>
          <p:nvPr/>
        </p:nvPicPr>
        <p:blipFill>
          <a:blip r:embed="rId2" cstate="print"/>
          <a:srcRect/>
          <a:stretch>
            <a:fillRect/>
          </a:stretch>
        </p:blipFill>
        <p:spPr bwMode="auto">
          <a:xfrm>
            <a:off x="3707904" y="1700808"/>
            <a:ext cx="2005756" cy="3189046"/>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1066800"/>
          </a:xfrm>
        </p:spPr>
        <p:txBody>
          <a:bodyPr/>
          <a:lstStyle/>
          <a:p>
            <a:pPr algn="ctr"/>
            <a:r>
              <a:rPr lang="en-CA" b="1" dirty="0" smtClean="0"/>
              <a:t>Critical Instant</a:t>
            </a:r>
            <a:endParaRPr lang="en-CA" b="1" dirty="0"/>
          </a:p>
        </p:txBody>
      </p:sp>
      <p:sp>
        <p:nvSpPr>
          <p:cNvPr id="3" name="Content Placeholder 2"/>
          <p:cNvSpPr>
            <a:spLocks noGrp="1"/>
          </p:cNvSpPr>
          <p:nvPr>
            <p:ph idx="1"/>
          </p:nvPr>
        </p:nvSpPr>
        <p:spPr>
          <a:xfrm>
            <a:off x="457200" y="1700808"/>
            <a:ext cx="8229600" cy="4873728"/>
          </a:xfrm>
        </p:spPr>
        <p:txBody>
          <a:bodyPr>
            <a:normAutofit fontScale="92500" lnSpcReduction="10000"/>
          </a:bodyPr>
          <a:lstStyle/>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a:p>
            <a:r>
              <a:rPr lang="en-CA" dirty="0" smtClean="0"/>
              <a:t>When performing a plié the critical instant occurs when the dancer pushes into the ground with their feet.</a:t>
            </a:r>
          </a:p>
          <a:p>
            <a:endParaRPr lang="en-CA" dirty="0"/>
          </a:p>
        </p:txBody>
      </p:sp>
      <p:pic>
        <p:nvPicPr>
          <p:cNvPr id="4" name="Picture 3"/>
          <p:cNvPicPr/>
          <p:nvPr/>
        </p:nvPicPr>
        <p:blipFill>
          <a:blip r:embed="rId2" cstate="print"/>
          <a:srcRect/>
          <a:stretch>
            <a:fillRect/>
          </a:stretch>
        </p:blipFill>
        <p:spPr bwMode="auto">
          <a:xfrm>
            <a:off x="3491880" y="1700808"/>
            <a:ext cx="2088232" cy="3168352"/>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1066800"/>
          </a:xfrm>
        </p:spPr>
        <p:txBody>
          <a:bodyPr/>
          <a:lstStyle/>
          <a:p>
            <a:pPr algn="ctr"/>
            <a:r>
              <a:rPr lang="en-CA" b="1" dirty="0" smtClean="0"/>
              <a:t>Follow Through</a:t>
            </a:r>
            <a:endParaRPr lang="en-CA" b="1" dirty="0"/>
          </a:p>
        </p:txBody>
      </p:sp>
      <p:sp>
        <p:nvSpPr>
          <p:cNvPr id="3" name="Content Placeholder 2"/>
          <p:cNvSpPr>
            <a:spLocks noGrp="1"/>
          </p:cNvSpPr>
          <p:nvPr>
            <p:ph idx="1"/>
          </p:nvPr>
        </p:nvSpPr>
        <p:spPr>
          <a:xfrm>
            <a:off x="457200" y="1700808"/>
            <a:ext cx="8229600" cy="4873728"/>
          </a:xfrm>
        </p:spPr>
        <p:txBody>
          <a:bodyPr>
            <a:normAutofit fontScale="92500" lnSpcReduction="10000"/>
          </a:bodyPr>
          <a:lstStyle/>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a:p>
            <a:r>
              <a:rPr lang="en-CA" dirty="0" smtClean="0"/>
              <a:t>The follow through completes the upward rise started at the critical instant, returning the dancer to first position.  </a:t>
            </a:r>
            <a:endParaRPr lang="en-CA" dirty="0"/>
          </a:p>
        </p:txBody>
      </p:sp>
      <p:pic>
        <p:nvPicPr>
          <p:cNvPr id="4" name="Picture 3"/>
          <p:cNvPicPr/>
          <p:nvPr/>
        </p:nvPicPr>
        <p:blipFill>
          <a:blip r:embed="rId2" cstate="print"/>
          <a:srcRect/>
          <a:stretch>
            <a:fillRect/>
          </a:stretch>
        </p:blipFill>
        <p:spPr bwMode="auto">
          <a:xfrm>
            <a:off x="3491880" y="1700808"/>
            <a:ext cx="2088231" cy="3168352"/>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1066800"/>
          </a:xfrm>
        </p:spPr>
        <p:txBody>
          <a:bodyPr/>
          <a:lstStyle/>
          <a:p>
            <a:pPr algn="ctr"/>
            <a:r>
              <a:rPr lang="en-CA" b="1" dirty="0" smtClean="0"/>
              <a:t>Lever</a:t>
            </a:r>
            <a:endParaRPr lang="en-CA" b="1" dirty="0"/>
          </a:p>
        </p:txBody>
      </p:sp>
      <p:sp>
        <p:nvSpPr>
          <p:cNvPr id="3" name="Content Placeholder 2"/>
          <p:cNvSpPr>
            <a:spLocks noGrp="1"/>
          </p:cNvSpPr>
          <p:nvPr>
            <p:ph idx="1"/>
          </p:nvPr>
        </p:nvSpPr>
        <p:spPr>
          <a:xfrm>
            <a:off x="457200" y="1700808"/>
            <a:ext cx="8229600" cy="4873728"/>
          </a:xfrm>
        </p:spPr>
        <p:txBody>
          <a:bodyPr>
            <a:normAutofit/>
          </a:bodyPr>
          <a:lstStyle/>
          <a:p>
            <a:r>
              <a:rPr lang="en-CA" dirty="0" smtClean="0"/>
              <a:t>Plié, one of the actions that can cause iliopsoas tendinitis is, is a first class lever. </a:t>
            </a:r>
          </a:p>
          <a:p>
            <a:endParaRPr lang="en-CA" dirty="0" smtClean="0"/>
          </a:p>
          <a:p>
            <a:endParaRPr lang="en-CA" dirty="0" smtClean="0"/>
          </a:p>
          <a:p>
            <a:endParaRPr lang="en-CA" dirty="0" smtClean="0"/>
          </a:p>
          <a:p>
            <a:pPr>
              <a:buNone/>
            </a:pPr>
            <a:r>
              <a:rPr lang="en-CA" dirty="0" smtClean="0"/>
              <a:t>                                         </a:t>
            </a:r>
            <a:r>
              <a:rPr lang="en-CA" sz="6000" b="1" dirty="0" smtClean="0"/>
              <a:t>=&gt;</a:t>
            </a:r>
          </a:p>
          <a:p>
            <a:endParaRPr lang="en-CA" dirty="0" smtClean="0"/>
          </a:p>
          <a:p>
            <a:endParaRPr lang="en-CA" dirty="0" smtClean="0"/>
          </a:p>
          <a:p>
            <a:endParaRPr lang="en-CA" dirty="0"/>
          </a:p>
        </p:txBody>
      </p:sp>
      <p:pic>
        <p:nvPicPr>
          <p:cNvPr id="44037" name="Picture 5"/>
          <p:cNvPicPr>
            <a:picLocks noChangeAspect="1" noChangeArrowheads="1"/>
          </p:cNvPicPr>
          <p:nvPr/>
        </p:nvPicPr>
        <p:blipFill>
          <a:blip r:embed="rId2" cstate="print"/>
          <a:srcRect/>
          <a:stretch>
            <a:fillRect/>
          </a:stretch>
        </p:blipFill>
        <p:spPr bwMode="auto">
          <a:xfrm>
            <a:off x="5292080" y="2996952"/>
            <a:ext cx="2676643" cy="3181946"/>
          </a:xfrm>
          <a:prstGeom prst="rect">
            <a:avLst/>
          </a:prstGeom>
          <a:ln>
            <a:noFill/>
          </a:ln>
          <a:effectLst>
            <a:outerShdw blurRad="292100" dist="139700" dir="2700000" algn="tl" rotWithShape="0">
              <a:srgbClr val="333333">
                <a:alpha val="65000"/>
              </a:srgbClr>
            </a:outerShdw>
          </a:effectLst>
        </p:spPr>
      </p:pic>
      <p:pic>
        <p:nvPicPr>
          <p:cNvPr id="44038" name="Picture 6"/>
          <p:cNvPicPr>
            <a:picLocks noChangeAspect="1" noChangeArrowheads="1"/>
          </p:cNvPicPr>
          <p:nvPr/>
        </p:nvPicPr>
        <p:blipFill>
          <a:blip r:embed="rId3" cstate="print"/>
          <a:srcRect/>
          <a:stretch>
            <a:fillRect/>
          </a:stretch>
        </p:blipFill>
        <p:spPr bwMode="auto">
          <a:xfrm>
            <a:off x="539552" y="3068960"/>
            <a:ext cx="3533775" cy="31242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1066800"/>
          </a:xfrm>
        </p:spPr>
        <p:txBody>
          <a:bodyPr/>
          <a:lstStyle/>
          <a:p>
            <a:pPr algn="ctr"/>
            <a:r>
              <a:rPr lang="en-CA" b="1" dirty="0" smtClean="0"/>
              <a:t>History of Contemporary Ballet</a:t>
            </a:r>
            <a:endParaRPr lang="en-CA" b="1" dirty="0"/>
          </a:p>
        </p:txBody>
      </p:sp>
      <p:sp>
        <p:nvSpPr>
          <p:cNvPr id="3" name="Content Placeholder 2"/>
          <p:cNvSpPr>
            <a:spLocks noGrp="1"/>
          </p:cNvSpPr>
          <p:nvPr>
            <p:ph idx="1"/>
          </p:nvPr>
        </p:nvSpPr>
        <p:spPr>
          <a:xfrm>
            <a:off x="467544" y="1961456"/>
            <a:ext cx="8229600" cy="4896544"/>
          </a:xfrm>
        </p:spPr>
        <p:txBody>
          <a:bodyPr>
            <a:normAutofit lnSpcReduction="10000"/>
          </a:bodyPr>
          <a:lstStyle/>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a:p>
            <a:r>
              <a:rPr lang="en-CA" dirty="0" smtClean="0"/>
              <a:t>It all started with George Balanchine; a prominent </a:t>
            </a:r>
            <a:r>
              <a:rPr lang="en-US" dirty="0" smtClean="0"/>
              <a:t>classical ballet dancer in Russia in the 1920’s. </a:t>
            </a:r>
          </a:p>
          <a:p>
            <a:endParaRPr lang="en-CA" dirty="0" smtClean="0"/>
          </a:p>
          <a:p>
            <a:endParaRPr lang="en-CA" dirty="0" smtClean="0"/>
          </a:p>
          <a:p>
            <a:endParaRPr lang="en-CA" dirty="0"/>
          </a:p>
        </p:txBody>
      </p:sp>
      <p:pic>
        <p:nvPicPr>
          <p:cNvPr id="27650" name="Picture 2" descr="http://3.bp.blogspot.com/_rxgxDgCDCHQ/S-Gf-hFlTRI/AAAAAAAAAAw/LuIWOSisGks/s1600/villella.jpg"/>
          <p:cNvPicPr>
            <a:picLocks noChangeAspect="1" noChangeArrowheads="1"/>
          </p:cNvPicPr>
          <p:nvPr/>
        </p:nvPicPr>
        <p:blipFill>
          <a:blip r:embed="rId2" cstate="print"/>
          <a:srcRect/>
          <a:stretch>
            <a:fillRect/>
          </a:stretch>
        </p:blipFill>
        <p:spPr bwMode="auto">
          <a:xfrm>
            <a:off x="4572000" y="1772816"/>
            <a:ext cx="2530968" cy="3240360"/>
          </a:xfrm>
          <a:prstGeom prst="rect">
            <a:avLst/>
          </a:prstGeom>
          <a:ln>
            <a:noFill/>
          </a:ln>
          <a:effectLst>
            <a:outerShdw blurRad="292100" dist="139700" dir="2700000" algn="tl" rotWithShape="0">
              <a:srgbClr val="333333">
                <a:alpha val="65000"/>
              </a:srgbClr>
            </a:outerShdw>
          </a:effectLst>
        </p:spPr>
      </p:pic>
      <p:pic>
        <p:nvPicPr>
          <p:cNvPr id="27652" name="Picture 4" descr="http://upload.wikimedia.org/wikipedia/en/7/78/George_Ballanchine.jpg"/>
          <p:cNvPicPr>
            <a:picLocks noChangeAspect="1" noChangeArrowheads="1"/>
          </p:cNvPicPr>
          <p:nvPr/>
        </p:nvPicPr>
        <p:blipFill>
          <a:blip r:embed="rId3" cstate="print"/>
          <a:srcRect/>
          <a:stretch>
            <a:fillRect/>
          </a:stretch>
        </p:blipFill>
        <p:spPr bwMode="auto">
          <a:xfrm>
            <a:off x="1561898" y="1772816"/>
            <a:ext cx="2645191" cy="324036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1872208"/>
          </a:xfrm>
        </p:spPr>
        <p:txBody>
          <a:bodyPr>
            <a:normAutofit fontScale="90000"/>
          </a:bodyPr>
          <a:lstStyle/>
          <a:p>
            <a:pPr algn="ctr"/>
            <a:r>
              <a:rPr lang="en-CA" b="1" dirty="0" smtClean="0"/>
              <a:t>‘the stability of an athlete is dependent upon the athlete's Center of Mass’</a:t>
            </a:r>
            <a:endParaRPr lang="en-CA" b="1" dirty="0"/>
          </a:p>
        </p:txBody>
      </p:sp>
      <p:sp>
        <p:nvSpPr>
          <p:cNvPr id="3" name="Content Placeholder 2"/>
          <p:cNvSpPr>
            <a:spLocks noGrp="1"/>
          </p:cNvSpPr>
          <p:nvPr>
            <p:ph idx="1"/>
          </p:nvPr>
        </p:nvSpPr>
        <p:spPr>
          <a:xfrm>
            <a:off x="457200" y="2492896"/>
            <a:ext cx="8229600" cy="4081640"/>
          </a:xfrm>
        </p:spPr>
        <p:txBody>
          <a:bodyPr>
            <a:normAutofit fontScale="70000" lnSpcReduction="20000"/>
          </a:bodyPr>
          <a:lstStyle/>
          <a:p>
            <a:endParaRPr lang="en-CA" dirty="0" smtClean="0"/>
          </a:p>
          <a:p>
            <a:r>
              <a:rPr lang="en-CA" dirty="0" smtClean="0"/>
              <a:t>When performing a plié a dancer’s center of mass moves up slightly when muscles are flexed, down considerable when knees are bent and up again when returning to original position. </a:t>
            </a:r>
          </a:p>
          <a:p>
            <a:endParaRPr lang="en-CA" dirty="0" smtClean="0"/>
          </a:p>
          <a:p>
            <a:r>
              <a:rPr lang="en-CA" dirty="0" smtClean="0"/>
              <a:t>Throughout this process the dancer’s center of mass should not move left, right, front or back; just strictly up and down over where the dancer’s heels connect. </a:t>
            </a:r>
          </a:p>
          <a:p>
            <a:endParaRPr lang="en-CA" dirty="0" smtClean="0"/>
          </a:p>
          <a:p>
            <a:r>
              <a:rPr lang="en-CA" dirty="0" smtClean="0"/>
              <a:t>For a dancer to have optimal stability and balance during a plié their center of mass must be centered within the base, which in this case is the feet. The only way to have their center of mass centered within the feet is to have it directly over the feet, specifically where the heels meet.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08912" cy="2088232"/>
          </a:xfrm>
        </p:spPr>
        <p:txBody>
          <a:bodyPr>
            <a:normAutofit fontScale="90000"/>
          </a:bodyPr>
          <a:lstStyle/>
          <a:p>
            <a:pPr algn="ctr"/>
            <a:r>
              <a:rPr lang="en-CA" dirty="0" smtClean="0"/>
              <a:t>‘</a:t>
            </a:r>
            <a:r>
              <a:rPr lang="en-CA" sz="3100" b="1" dirty="0" smtClean="0"/>
              <a:t>the production of maximum force requires the use of all possible joint movements that contribute to the task's objective (Kinetic Chain)’</a:t>
            </a:r>
            <a:endParaRPr lang="en-CA" sz="3100" b="1" dirty="0"/>
          </a:p>
        </p:txBody>
      </p:sp>
      <p:sp>
        <p:nvSpPr>
          <p:cNvPr id="3" name="Content Placeholder 2"/>
          <p:cNvSpPr>
            <a:spLocks noGrp="1"/>
          </p:cNvSpPr>
          <p:nvPr>
            <p:ph idx="1"/>
          </p:nvPr>
        </p:nvSpPr>
        <p:spPr>
          <a:xfrm>
            <a:off x="457200" y="2780928"/>
            <a:ext cx="8229600" cy="3793608"/>
          </a:xfrm>
        </p:spPr>
        <p:txBody>
          <a:bodyPr>
            <a:normAutofit fontScale="70000" lnSpcReduction="20000"/>
          </a:bodyPr>
          <a:lstStyle/>
          <a:p>
            <a:r>
              <a:rPr lang="en-CA" dirty="0" smtClean="0"/>
              <a:t>This means that with more joints being used in a skill, the more muscles there will be to contract and more muscle control will develop which will result in maximum force. </a:t>
            </a:r>
          </a:p>
          <a:p>
            <a:endParaRPr lang="en-CA" dirty="0" smtClean="0"/>
          </a:p>
          <a:p>
            <a:r>
              <a:rPr lang="en-CA" dirty="0" smtClean="0"/>
              <a:t>A plié effectively uses most joints in the body, including the ankles, knees, hips, shoulders and elbows. With so many joints being used, most muscles in the body are being contracted thus resulting in a more controlled, precise movement that can be transferred into other dance skills.</a:t>
            </a:r>
          </a:p>
          <a:p>
            <a:endParaRPr lang="en-CA" dirty="0" smtClean="0"/>
          </a:p>
          <a:p>
            <a:r>
              <a:rPr lang="en-CA" dirty="0" smtClean="0"/>
              <a:t> By effectively applying this principle, dancers are more likely to avoid iliopsoas tendonitis because not as much stress is placed on the hip joint and more muscles are being used, thus resulting in a more efficient, safe performance. </a:t>
            </a:r>
          </a:p>
          <a:p>
            <a:endParaRPr lang="en-CA"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1066800"/>
          </a:xfrm>
        </p:spPr>
        <p:txBody>
          <a:bodyPr/>
          <a:lstStyle/>
          <a:p>
            <a:pPr algn="ctr"/>
            <a:r>
              <a:rPr lang="en-CA" b="1" dirty="0" smtClean="0"/>
              <a:t>Newton’s third law </a:t>
            </a:r>
            <a:endParaRPr lang="en-CA" b="1" dirty="0"/>
          </a:p>
        </p:txBody>
      </p:sp>
      <p:sp>
        <p:nvSpPr>
          <p:cNvPr id="3" name="Content Placeholder 2"/>
          <p:cNvSpPr>
            <a:spLocks noGrp="1"/>
          </p:cNvSpPr>
          <p:nvPr>
            <p:ph idx="1"/>
          </p:nvPr>
        </p:nvSpPr>
        <p:spPr>
          <a:xfrm>
            <a:off x="457200" y="1700808"/>
            <a:ext cx="8229600" cy="4873728"/>
          </a:xfrm>
        </p:spPr>
        <p:txBody>
          <a:bodyPr>
            <a:normAutofit fontScale="92500" lnSpcReduction="20000"/>
          </a:bodyPr>
          <a:lstStyle/>
          <a:p>
            <a:r>
              <a:rPr lang="en-CA" dirty="0" smtClean="0"/>
              <a:t>states that for every action there is an opposite and equal reaction.</a:t>
            </a:r>
          </a:p>
          <a:p>
            <a:endParaRPr lang="en-CA" dirty="0" smtClean="0"/>
          </a:p>
          <a:p>
            <a:r>
              <a:rPr lang="en-CA" dirty="0" smtClean="0"/>
              <a:t> In a plié this is seen during the critical instant. </a:t>
            </a:r>
          </a:p>
          <a:p>
            <a:endParaRPr lang="en-CA" dirty="0" smtClean="0"/>
          </a:p>
          <a:p>
            <a:r>
              <a:rPr lang="en-CA" dirty="0" smtClean="0"/>
              <a:t>During this phase a dancer applies pressure to the ground to stop their downward descent. </a:t>
            </a:r>
          </a:p>
          <a:p>
            <a:endParaRPr lang="en-CA" dirty="0" smtClean="0"/>
          </a:p>
          <a:p>
            <a:r>
              <a:rPr lang="en-CA" dirty="0" smtClean="0"/>
              <a:t>The opposite reaction is like an unperceivable push upward that gives a dancer just enough momentum to change the direction they are traveling in and begin their upward rise with the aid of the leg muscles. </a:t>
            </a:r>
          </a:p>
          <a:p>
            <a:pPr>
              <a:buNone/>
            </a:pPr>
            <a:r>
              <a:rPr lang="en-CA" dirty="0" smtClean="0"/>
              <a:t>  </a:t>
            </a:r>
          </a:p>
          <a:p>
            <a:endParaRPr lang="en-CA"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00808"/>
            <a:ext cx="8229600" cy="4873728"/>
          </a:xfrm>
        </p:spPr>
        <p:txBody>
          <a:bodyPr/>
          <a:lstStyle/>
          <a:p>
            <a:r>
              <a:rPr lang="en-CA" dirty="0" smtClean="0"/>
              <a:t>Kneeling hip flexor stretch</a:t>
            </a:r>
          </a:p>
          <a:p>
            <a:pPr>
              <a:buNone/>
            </a:pPr>
            <a:r>
              <a:rPr lang="en-CA" dirty="0" smtClean="0"/>
              <a:t>          </a:t>
            </a:r>
          </a:p>
          <a:p>
            <a:pPr>
              <a:buNone/>
            </a:pPr>
            <a:endParaRPr lang="en-CA" dirty="0" smtClean="0"/>
          </a:p>
          <a:p>
            <a:pPr>
              <a:buNone/>
            </a:pPr>
            <a:endParaRPr lang="en-CA" dirty="0" smtClean="0"/>
          </a:p>
          <a:p>
            <a:r>
              <a:rPr lang="en-CA" dirty="0" smtClean="0"/>
              <a:t>Pigeon pose</a:t>
            </a:r>
          </a:p>
          <a:p>
            <a:endParaRPr lang="en-CA" dirty="0" smtClean="0"/>
          </a:p>
          <a:p>
            <a:endParaRPr lang="en-CA" dirty="0" smtClean="0"/>
          </a:p>
          <a:p>
            <a:endParaRPr lang="en-CA" dirty="0" smtClean="0"/>
          </a:p>
          <a:p>
            <a:r>
              <a:rPr lang="en-CA" dirty="0" smtClean="0"/>
              <a:t>Hip flexor exercise</a:t>
            </a:r>
            <a:endParaRPr lang="en-CA" dirty="0"/>
          </a:p>
        </p:txBody>
      </p:sp>
      <p:pic>
        <p:nvPicPr>
          <p:cNvPr id="4" name="Picture 3"/>
          <p:cNvPicPr/>
          <p:nvPr/>
        </p:nvPicPr>
        <p:blipFill>
          <a:blip r:embed="rId2" cstate="print"/>
          <a:srcRect/>
          <a:stretch>
            <a:fillRect/>
          </a:stretch>
        </p:blipFill>
        <p:spPr bwMode="auto">
          <a:xfrm>
            <a:off x="5148064" y="4941168"/>
            <a:ext cx="3116362" cy="1584176"/>
          </a:xfrm>
          <a:prstGeom prst="rect">
            <a:avLst/>
          </a:prstGeom>
          <a:noFill/>
          <a:ln w="9525">
            <a:noFill/>
            <a:miter lim="800000"/>
            <a:headEnd/>
            <a:tailEnd/>
          </a:ln>
        </p:spPr>
      </p:pic>
      <p:pic>
        <p:nvPicPr>
          <p:cNvPr id="5" name="Picture 6" descr="http://yoga.prevention.com/slideshows/uploads/1/18_pigeon_spinal_undulations_1.jpg"/>
          <p:cNvPicPr>
            <a:picLocks noChangeAspect="1" noChangeArrowheads="1"/>
          </p:cNvPicPr>
          <p:nvPr/>
        </p:nvPicPr>
        <p:blipFill>
          <a:blip r:embed="rId3" cstate="print"/>
          <a:srcRect/>
          <a:stretch>
            <a:fillRect/>
          </a:stretch>
        </p:blipFill>
        <p:spPr bwMode="auto">
          <a:xfrm>
            <a:off x="5364088" y="3068960"/>
            <a:ext cx="2592288" cy="1739562"/>
          </a:xfrm>
          <a:prstGeom prst="rect">
            <a:avLst/>
          </a:prstGeom>
          <a:noFill/>
        </p:spPr>
      </p:pic>
      <p:pic>
        <p:nvPicPr>
          <p:cNvPr id="7" name="Picture 2" descr="http://www.dancespirit.com/wp-content/uploads/cache/2012/10/Bod11/3468778630.jpg"/>
          <p:cNvPicPr>
            <a:picLocks noChangeAspect="1" noChangeArrowheads="1"/>
          </p:cNvPicPr>
          <p:nvPr/>
        </p:nvPicPr>
        <p:blipFill>
          <a:blip r:embed="rId4" cstate="print"/>
          <a:srcRect/>
          <a:stretch>
            <a:fillRect/>
          </a:stretch>
        </p:blipFill>
        <p:spPr bwMode="auto">
          <a:xfrm>
            <a:off x="5364088" y="1340768"/>
            <a:ext cx="2520280" cy="1680187"/>
          </a:xfrm>
          <a:prstGeom prst="rect">
            <a:avLst/>
          </a:prstGeom>
          <a:noFill/>
        </p:spPr>
      </p:pic>
      <p:sp>
        <p:nvSpPr>
          <p:cNvPr id="9" name="Title 1"/>
          <p:cNvSpPr txBox="1">
            <a:spLocks/>
          </p:cNvSpPr>
          <p:nvPr/>
        </p:nvSpPr>
        <p:spPr>
          <a:xfrm>
            <a:off x="467544" y="620688"/>
            <a:ext cx="8229600" cy="1066800"/>
          </a:xfrm>
          <a:prstGeom prst="rect">
            <a:avLst/>
          </a:prstGeom>
        </p:spPr>
        <p:txBody>
          <a:bodyPr vert="horz"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CA" sz="4000" b="1" i="0" u="none" strike="noStrike" kern="1200" cap="none" spc="0" normalizeH="0" baseline="0" noProof="0" smtClean="0">
                <a:ln>
                  <a:noFill/>
                </a:ln>
                <a:solidFill>
                  <a:schemeClr val="tx2"/>
                </a:solidFill>
                <a:effectLst/>
                <a:uLnTx/>
                <a:uFillTx/>
                <a:latin typeface="+mj-lt"/>
                <a:ea typeface="+mj-ea"/>
                <a:cs typeface="+mj-cs"/>
              </a:rPr>
              <a:t>Injury Prevention</a:t>
            </a:r>
            <a:endParaRPr kumimoji="0" lang="en-CA" sz="4000" b="1"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1066800"/>
          </a:xfrm>
        </p:spPr>
        <p:txBody>
          <a:bodyPr/>
          <a:lstStyle/>
          <a:p>
            <a:pPr algn="ctr"/>
            <a:r>
              <a:rPr lang="en-CA" b="1" dirty="0" smtClean="0"/>
              <a:t>History of Contemporary Ballet</a:t>
            </a:r>
            <a:endParaRPr lang="en-CA" b="1" dirty="0"/>
          </a:p>
        </p:txBody>
      </p:sp>
      <p:sp>
        <p:nvSpPr>
          <p:cNvPr id="3" name="Content Placeholder 2"/>
          <p:cNvSpPr>
            <a:spLocks noGrp="1"/>
          </p:cNvSpPr>
          <p:nvPr>
            <p:ph idx="1"/>
          </p:nvPr>
        </p:nvSpPr>
        <p:spPr>
          <a:xfrm>
            <a:off x="457200" y="1700808"/>
            <a:ext cx="8229600" cy="4873728"/>
          </a:xfrm>
          <a:ln>
            <a:solidFill>
              <a:schemeClr val="accent2"/>
            </a:solidFill>
          </a:ln>
        </p:spPr>
        <p:txBody>
          <a:bodyPr>
            <a:normAutofit fontScale="92500" lnSpcReduction="20000"/>
          </a:bodyPr>
          <a:lstStyle/>
          <a:p>
            <a:r>
              <a:rPr lang="en-US" dirty="0" smtClean="0"/>
              <a:t>Balanchine experimented with his new style by choreographing for different companies and schools before finally creating his own company, the New York Ballet, in 1948. </a:t>
            </a:r>
          </a:p>
          <a:p>
            <a:endParaRPr lang="en-US" dirty="0" smtClean="0"/>
          </a:p>
          <a:p>
            <a:r>
              <a:rPr lang="en-US" dirty="0" smtClean="0"/>
              <a:t>His choreograph still held classical themes but incorporated modern moves such as:</a:t>
            </a:r>
          </a:p>
          <a:p>
            <a:pPr>
              <a:buNone/>
            </a:pPr>
            <a:r>
              <a:rPr lang="en-US" dirty="0" smtClean="0"/>
              <a:t>                                    flexed hands and feet</a:t>
            </a:r>
          </a:p>
          <a:p>
            <a:pPr>
              <a:buNone/>
            </a:pPr>
            <a:r>
              <a:rPr lang="en-US" dirty="0" smtClean="0"/>
              <a:t>                                    turned in legs</a:t>
            </a:r>
          </a:p>
          <a:p>
            <a:pPr>
              <a:buNone/>
            </a:pPr>
            <a:r>
              <a:rPr lang="en-US" dirty="0" smtClean="0"/>
              <a:t>                                    off-centered positions</a:t>
            </a:r>
          </a:p>
          <a:p>
            <a:pPr>
              <a:buNone/>
            </a:pPr>
            <a:r>
              <a:rPr lang="en-US" dirty="0" smtClean="0"/>
              <a:t>                                    non-classical costumes </a:t>
            </a:r>
          </a:p>
          <a:p>
            <a:endParaRPr lang="en-US" dirty="0" smtClean="0"/>
          </a:p>
          <a:p>
            <a:r>
              <a:rPr lang="en-US" dirty="0" smtClean="0"/>
              <a:t>The style earned lots of attention and eventually became known as neoclassical ballet. </a:t>
            </a:r>
            <a:endParaRPr lang="en-CA" dirty="0" smtClean="0"/>
          </a:p>
          <a:p>
            <a:endParaRPr lang="en-CA" dirty="0"/>
          </a:p>
        </p:txBody>
      </p:sp>
      <p:sp>
        <p:nvSpPr>
          <p:cNvPr id="6" name="Bent-Up Arrow 5"/>
          <p:cNvSpPr/>
          <p:nvPr/>
        </p:nvSpPr>
        <p:spPr>
          <a:xfrm rot="5400000">
            <a:off x="3167844" y="5049180"/>
            <a:ext cx="216024" cy="288032"/>
          </a:xfrm>
          <a:prstGeom prst="bentUpArrow">
            <a:avLst/>
          </a:prstGeom>
          <a:solidFill>
            <a:schemeClr val="accent2"/>
          </a:solidFill>
          <a:ln>
            <a:solidFill>
              <a:schemeClr val="accent2"/>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Bent-Up Arrow 8"/>
          <p:cNvSpPr/>
          <p:nvPr/>
        </p:nvSpPr>
        <p:spPr>
          <a:xfrm rot="5400000">
            <a:off x="3167844" y="4329100"/>
            <a:ext cx="216024" cy="288032"/>
          </a:xfrm>
          <a:prstGeom prst="bentUpArrow">
            <a:avLst/>
          </a:prstGeom>
          <a:solidFill>
            <a:schemeClr val="accent2"/>
          </a:solidFill>
          <a:ln>
            <a:solidFill>
              <a:schemeClr val="accent2"/>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Bent-Up Arrow 9"/>
          <p:cNvSpPr/>
          <p:nvPr/>
        </p:nvSpPr>
        <p:spPr>
          <a:xfrm rot="5400000">
            <a:off x="3167844" y="4689140"/>
            <a:ext cx="216024" cy="288032"/>
          </a:xfrm>
          <a:prstGeom prst="bentUpArrow">
            <a:avLst/>
          </a:prstGeom>
          <a:solidFill>
            <a:schemeClr val="accent2"/>
          </a:solidFill>
          <a:ln>
            <a:solidFill>
              <a:schemeClr val="accent2"/>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Bent-Up Arrow 10"/>
          <p:cNvSpPr/>
          <p:nvPr/>
        </p:nvSpPr>
        <p:spPr>
          <a:xfrm rot="5400000">
            <a:off x="3167844" y="4041068"/>
            <a:ext cx="216024" cy="288032"/>
          </a:xfrm>
          <a:prstGeom prst="bentUpArrow">
            <a:avLst/>
          </a:prstGeom>
          <a:solidFill>
            <a:schemeClr val="accent2"/>
          </a:solidFill>
          <a:ln>
            <a:solidFill>
              <a:schemeClr val="accent2"/>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1066800"/>
          </a:xfrm>
        </p:spPr>
        <p:txBody>
          <a:bodyPr/>
          <a:lstStyle/>
          <a:p>
            <a:pPr algn="ctr"/>
            <a:r>
              <a:rPr lang="en-CA" b="1" dirty="0" smtClean="0"/>
              <a:t>History of Contemporary Ballet</a:t>
            </a:r>
            <a:endParaRPr lang="en-CA" b="1" dirty="0"/>
          </a:p>
        </p:txBody>
      </p:sp>
      <p:sp>
        <p:nvSpPr>
          <p:cNvPr id="3" name="Content Placeholder 2"/>
          <p:cNvSpPr>
            <a:spLocks noGrp="1"/>
          </p:cNvSpPr>
          <p:nvPr>
            <p:ph idx="1"/>
          </p:nvPr>
        </p:nvSpPr>
        <p:spPr>
          <a:xfrm>
            <a:off x="457200" y="1700808"/>
            <a:ext cx="8229600" cy="4873728"/>
          </a:xfrm>
        </p:spPr>
        <p:txBody>
          <a:bodyPr>
            <a:normAutofit fontScale="92500" lnSpcReduction="10000"/>
          </a:bodyPr>
          <a:lstStyle/>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US" dirty="0" smtClean="0"/>
          </a:p>
          <a:p>
            <a:r>
              <a:rPr lang="en-US" dirty="0" smtClean="0"/>
              <a:t>From here another man, Mikhail Baryshnikov can along and wanted to further expanded upon what George started.</a:t>
            </a:r>
            <a:endParaRPr lang="en-CA" dirty="0"/>
          </a:p>
        </p:txBody>
      </p:sp>
      <p:pic>
        <p:nvPicPr>
          <p:cNvPr id="34818" name="Picture 2" descr="http://4.bp.blogspot.com/-Timu-zpxeBs/TbqTulT30JI/AAAAAAAAACE/a1yTSVJN73w/s1600/Mikhail_Baryshnikov.jpg"/>
          <p:cNvPicPr>
            <a:picLocks noChangeAspect="1" noChangeArrowheads="1"/>
          </p:cNvPicPr>
          <p:nvPr/>
        </p:nvPicPr>
        <p:blipFill>
          <a:blip r:embed="rId2" cstate="print"/>
          <a:srcRect/>
          <a:stretch>
            <a:fillRect/>
          </a:stretch>
        </p:blipFill>
        <p:spPr bwMode="auto">
          <a:xfrm>
            <a:off x="4572000" y="1772816"/>
            <a:ext cx="2402607" cy="3150864"/>
          </a:xfrm>
          <a:prstGeom prst="rect">
            <a:avLst/>
          </a:prstGeom>
          <a:ln>
            <a:noFill/>
          </a:ln>
          <a:effectLst>
            <a:outerShdw blurRad="292100" dist="139700" dir="2700000" algn="tl" rotWithShape="0">
              <a:srgbClr val="333333">
                <a:alpha val="65000"/>
              </a:srgbClr>
            </a:outerShdw>
          </a:effectLst>
        </p:spPr>
      </p:pic>
      <p:pic>
        <p:nvPicPr>
          <p:cNvPr id="34820" name="Picture 4" descr="http://25.media.tumblr.com/tumblr_lygur1Hmbw1r5vnego3_400.jpg"/>
          <p:cNvPicPr>
            <a:picLocks noChangeAspect="1" noChangeArrowheads="1"/>
          </p:cNvPicPr>
          <p:nvPr/>
        </p:nvPicPr>
        <p:blipFill>
          <a:blip r:embed="rId3" cstate="print"/>
          <a:srcRect/>
          <a:stretch>
            <a:fillRect/>
          </a:stretch>
        </p:blipFill>
        <p:spPr bwMode="auto">
          <a:xfrm>
            <a:off x="1763688" y="1772816"/>
            <a:ext cx="2391172" cy="3181802"/>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1066800"/>
          </a:xfrm>
        </p:spPr>
        <p:txBody>
          <a:bodyPr/>
          <a:lstStyle/>
          <a:p>
            <a:pPr algn="ctr"/>
            <a:r>
              <a:rPr lang="en-CA" b="1" dirty="0" smtClean="0"/>
              <a:t>What is Contemporary Ballet</a:t>
            </a:r>
            <a:endParaRPr lang="en-CA" b="1" dirty="0"/>
          </a:p>
        </p:txBody>
      </p:sp>
      <p:sp>
        <p:nvSpPr>
          <p:cNvPr id="3" name="Content Placeholder 2"/>
          <p:cNvSpPr>
            <a:spLocks noGrp="1"/>
          </p:cNvSpPr>
          <p:nvPr>
            <p:ph idx="1"/>
          </p:nvPr>
        </p:nvSpPr>
        <p:spPr>
          <a:xfrm>
            <a:off x="457200" y="1700808"/>
            <a:ext cx="8229600" cy="4873728"/>
          </a:xfrm>
          <a:ln>
            <a:solidFill>
              <a:schemeClr val="accent2"/>
            </a:solidFill>
          </a:ln>
        </p:spPr>
        <p:txBody>
          <a:bodyPr>
            <a:normAutofit lnSpcReduction="10000"/>
          </a:bodyPr>
          <a:lstStyle/>
          <a:p>
            <a:r>
              <a:rPr lang="en-CA" dirty="0" smtClean="0"/>
              <a:t>Contemporary Ballet </a:t>
            </a:r>
            <a:r>
              <a:rPr lang="en-US" dirty="0" smtClean="0"/>
              <a:t>is clearly defined as a style of dance that combines the techniques of:</a:t>
            </a:r>
          </a:p>
          <a:p>
            <a:pPr>
              <a:buNone/>
            </a:pPr>
            <a:r>
              <a:rPr lang="en-US" dirty="0" smtClean="0"/>
              <a:t>                                  Classical ballet </a:t>
            </a:r>
          </a:p>
          <a:p>
            <a:pPr>
              <a:buNone/>
            </a:pPr>
            <a:r>
              <a:rPr lang="en-US" dirty="0" smtClean="0"/>
              <a:t>                                  Jazz </a:t>
            </a:r>
          </a:p>
          <a:p>
            <a:pPr>
              <a:buNone/>
            </a:pPr>
            <a:r>
              <a:rPr lang="en-US" dirty="0" smtClean="0"/>
              <a:t>                                  Modern </a:t>
            </a:r>
          </a:p>
          <a:p>
            <a:endParaRPr lang="en-US" dirty="0" smtClean="0"/>
          </a:p>
          <a:p>
            <a:r>
              <a:rPr lang="en-US" dirty="0" smtClean="0"/>
              <a:t> The costumes are very modern, generally just bodysuits </a:t>
            </a:r>
          </a:p>
          <a:p>
            <a:endParaRPr lang="en-US" dirty="0" smtClean="0"/>
          </a:p>
          <a:p>
            <a:r>
              <a:rPr lang="en-US" dirty="0" smtClean="0"/>
              <a:t>the female dancers usually perform on Pointe shoes whereas the male dancers are bare foot</a:t>
            </a:r>
            <a:endParaRPr lang="en-CA" dirty="0" smtClean="0"/>
          </a:p>
          <a:p>
            <a:endParaRPr lang="en-CA" dirty="0"/>
          </a:p>
        </p:txBody>
      </p:sp>
      <p:sp>
        <p:nvSpPr>
          <p:cNvPr id="4" name="Bent-Up Arrow 3"/>
          <p:cNvSpPr/>
          <p:nvPr/>
        </p:nvSpPr>
        <p:spPr>
          <a:xfrm rot="5400000">
            <a:off x="3167844" y="2600908"/>
            <a:ext cx="216024" cy="288032"/>
          </a:xfrm>
          <a:prstGeom prst="bentUpArrow">
            <a:avLst/>
          </a:prstGeom>
          <a:solidFill>
            <a:schemeClr val="accent2"/>
          </a:solidFill>
          <a:ln>
            <a:solidFill>
              <a:schemeClr val="accent2"/>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Bent-Up Arrow 4"/>
          <p:cNvSpPr/>
          <p:nvPr/>
        </p:nvSpPr>
        <p:spPr>
          <a:xfrm rot="5400000">
            <a:off x="3167844" y="2960948"/>
            <a:ext cx="216024" cy="288032"/>
          </a:xfrm>
          <a:prstGeom prst="bentUpArrow">
            <a:avLst/>
          </a:prstGeom>
          <a:solidFill>
            <a:schemeClr val="accent2"/>
          </a:solidFill>
          <a:ln>
            <a:solidFill>
              <a:schemeClr val="accent2"/>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Bent-Up Arrow 5"/>
          <p:cNvSpPr/>
          <p:nvPr/>
        </p:nvSpPr>
        <p:spPr>
          <a:xfrm rot="5400000">
            <a:off x="3167844" y="3392996"/>
            <a:ext cx="216024" cy="288032"/>
          </a:xfrm>
          <a:prstGeom prst="bentUpArrow">
            <a:avLst/>
          </a:prstGeom>
          <a:solidFill>
            <a:schemeClr val="accent2"/>
          </a:solidFill>
          <a:ln>
            <a:solidFill>
              <a:schemeClr val="accent2"/>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1066800"/>
          </a:xfrm>
        </p:spPr>
        <p:txBody>
          <a:bodyPr/>
          <a:lstStyle/>
          <a:p>
            <a:pPr algn="ctr"/>
            <a:r>
              <a:rPr lang="en-CA" b="1" dirty="0" smtClean="0"/>
              <a:t>Performances </a:t>
            </a:r>
            <a:endParaRPr lang="en-CA" b="1" dirty="0"/>
          </a:p>
        </p:txBody>
      </p:sp>
      <p:sp>
        <p:nvSpPr>
          <p:cNvPr id="3" name="Content Placeholder 2"/>
          <p:cNvSpPr>
            <a:spLocks noGrp="1"/>
          </p:cNvSpPr>
          <p:nvPr>
            <p:ph idx="1"/>
          </p:nvPr>
        </p:nvSpPr>
        <p:spPr>
          <a:xfrm>
            <a:off x="457200" y="1700808"/>
            <a:ext cx="8229600" cy="4873728"/>
          </a:xfrm>
          <a:ln>
            <a:solidFill>
              <a:schemeClr val="accent2"/>
            </a:solidFill>
          </a:ln>
        </p:spPr>
        <p:txBody>
          <a:bodyPr>
            <a:normAutofit/>
          </a:bodyPr>
          <a:lstStyle/>
          <a:p>
            <a:endParaRPr lang="en-CA" dirty="0" smtClean="0"/>
          </a:p>
          <a:p>
            <a:endParaRPr lang="en-CA" dirty="0" smtClean="0"/>
          </a:p>
          <a:p>
            <a:r>
              <a:rPr lang="en-CA" dirty="0" smtClean="0"/>
              <a:t>Classical Ballet – Nutcracker by Royal Ballet</a:t>
            </a:r>
          </a:p>
          <a:p>
            <a:r>
              <a:rPr lang="en-CA" dirty="0" smtClean="0">
                <a:hlinkClick r:id="rId2"/>
              </a:rPr>
              <a:t>http://www.youtube.com/watch?v=OO6KhLDKYRk</a:t>
            </a:r>
            <a:r>
              <a:rPr lang="en-CA" dirty="0" smtClean="0"/>
              <a:t> </a:t>
            </a:r>
          </a:p>
          <a:p>
            <a:endParaRPr lang="en-CA" dirty="0" smtClean="0"/>
          </a:p>
          <a:p>
            <a:r>
              <a:rPr lang="en-CA" dirty="0" smtClean="0"/>
              <a:t>Contemporary Ballet – Complexions</a:t>
            </a:r>
          </a:p>
          <a:p>
            <a:r>
              <a:rPr lang="en-CA" dirty="0" smtClean="0">
                <a:hlinkClick r:id="rId3"/>
              </a:rPr>
              <a:t>http://www.youtube.com/watch?NR=1&amp;v=yf82_yUpncQ&amp;feature=endscreen</a:t>
            </a:r>
            <a:r>
              <a:rPr lang="en-CA" dirty="0" smtClean="0"/>
              <a:t> </a:t>
            </a:r>
          </a:p>
          <a:p>
            <a:endParaRPr lang="en-CA" dirty="0" smtClean="0"/>
          </a:p>
          <a:p>
            <a:endParaRPr lang="en-C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1066800"/>
          </a:xfrm>
        </p:spPr>
        <p:txBody>
          <a:bodyPr/>
          <a:lstStyle/>
          <a:p>
            <a:pPr algn="ctr"/>
            <a:r>
              <a:rPr lang="en-CA" b="1" dirty="0" smtClean="0"/>
              <a:t>Recreational Opportunities  </a:t>
            </a:r>
            <a:endParaRPr lang="en-CA" b="1" dirty="0"/>
          </a:p>
        </p:txBody>
      </p:sp>
      <p:sp>
        <p:nvSpPr>
          <p:cNvPr id="3" name="Content Placeholder 2"/>
          <p:cNvSpPr>
            <a:spLocks noGrp="1"/>
          </p:cNvSpPr>
          <p:nvPr>
            <p:ph idx="1"/>
          </p:nvPr>
        </p:nvSpPr>
        <p:spPr>
          <a:xfrm>
            <a:off x="457200" y="1700808"/>
            <a:ext cx="8229600" cy="4873728"/>
          </a:xfrm>
          <a:ln>
            <a:solidFill>
              <a:schemeClr val="accent2"/>
            </a:solidFill>
          </a:ln>
        </p:spPr>
        <p:txBody>
          <a:bodyPr>
            <a:normAutofit fontScale="92500" lnSpcReduction="20000"/>
          </a:bodyPr>
          <a:lstStyle/>
          <a:p>
            <a:r>
              <a:rPr lang="en-CA" dirty="0" smtClean="0"/>
              <a:t>O</a:t>
            </a:r>
            <a:r>
              <a:rPr lang="en-US" dirty="0" smtClean="0"/>
              <a:t>n a recreational level most dancer will generally take lyrical, a popular form of contemporary Ballet that does not involve Pointe</a:t>
            </a:r>
          </a:p>
          <a:p>
            <a:endParaRPr lang="en-US" dirty="0" smtClean="0"/>
          </a:p>
          <a:p>
            <a:r>
              <a:rPr lang="en-US" dirty="0" smtClean="0"/>
              <a:t>Lyrical classes are available at most dance studios for all different ages and levels </a:t>
            </a:r>
          </a:p>
          <a:p>
            <a:endParaRPr lang="en-US" dirty="0" smtClean="0"/>
          </a:p>
          <a:p>
            <a:r>
              <a:rPr lang="en-US" dirty="0" smtClean="0"/>
              <a:t>In the immediate area there are 2 studios that offer Contemporary Ballet classes or ‘lyric’ on both a recreational and competitive level</a:t>
            </a:r>
          </a:p>
          <a:p>
            <a:endParaRPr lang="en-US" dirty="0" smtClean="0"/>
          </a:p>
          <a:p>
            <a:r>
              <a:rPr lang="en-US" dirty="0" smtClean="0"/>
              <a:t>in the greater Ottawa area there is an estimated 80 studios that offer it</a:t>
            </a:r>
            <a:endParaRPr lang="en-CA"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1066800"/>
          </a:xfrm>
        </p:spPr>
        <p:txBody>
          <a:bodyPr/>
          <a:lstStyle/>
          <a:p>
            <a:pPr algn="ctr"/>
            <a:r>
              <a:rPr lang="en-CA" b="1" dirty="0" smtClean="0"/>
              <a:t>Amateur Opportunities </a:t>
            </a:r>
            <a:endParaRPr lang="en-CA" b="1" dirty="0"/>
          </a:p>
        </p:txBody>
      </p:sp>
      <p:sp>
        <p:nvSpPr>
          <p:cNvPr id="3" name="Content Placeholder 2"/>
          <p:cNvSpPr>
            <a:spLocks noGrp="1"/>
          </p:cNvSpPr>
          <p:nvPr>
            <p:ph idx="1"/>
          </p:nvPr>
        </p:nvSpPr>
        <p:spPr>
          <a:xfrm>
            <a:off x="457200" y="1700808"/>
            <a:ext cx="8229600" cy="4873728"/>
          </a:xfrm>
          <a:ln>
            <a:solidFill>
              <a:schemeClr val="accent2"/>
            </a:solidFill>
          </a:ln>
        </p:spPr>
        <p:txBody>
          <a:bodyPr>
            <a:normAutofit fontScale="92500" lnSpcReduction="20000"/>
          </a:bodyPr>
          <a:lstStyle/>
          <a:p>
            <a:endParaRPr lang="en-CA" dirty="0" smtClean="0"/>
          </a:p>
          <a:p>
            <a:r>
              <a:rPr lang="en-CA" dirty="0" smtClean="0"/>
              <a:t>Traditional path would be to attend a School of the Arts where a dancer would refine their skills and receive training that would far surpass that of any recreational dancer. </a:t>
            </a:r>
          </a:p>
          <a:p>
            <a:endParaRPr lang="en-CA" dirty="0" smtClean="0"/>
          </a:p>
          <a:p>
            <a:r>
              <a:rPr lang="en-CA" dirty="0" smtClean="0"/>
              <a:t>For Contemporary ballet dancer the best schools would be ones such as the Ailey School of Dance and Julliard</a:t>
            </a:r>
          </a:p>
          <a:p>
            <a:endParaRPr lang="en-CA" dirty="0" smtClean="0"/>
          </a:p>
          <a:p>
            <a:r>
              <a:rPr lang="en-CA" dirty="0" smtClean="0"/>
              <a:t>The less traditional method would be to compete in high calibre competitions and win top soloist and overalls</a:t>
            </a:r>
            <a:endParaRPr lang="en-C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1066800"/>
          </a:xfrm>
        </p:spPr>
        <p:txBody>
          <a:bodyPr/>
          <a:lstStyle/>
          <a:p>
            <a:pPr algn="ctr"/>
            <a:r>
              <a:rPr lang="en-CA" b="1" dirty="0" smtClean="0"/>
              <a:t>Professional Opportunities</a:t>
            </a:r>
            <a:endParaRPr lang="en-CA" b="1" dirty="0"/>
          </a:p>
        </p:txBody>
      </p:sp>
      <p:sp>
        <p:nvSpPr>
          <p:cNvPr id="3" name="Content Placeholder 2"/>
          <p:cNvSpPr>
            <a:spLocks noGrp="1"/>
          </p:cNvSpPr>
          <p:nvPr>
            <p:ph idx="1"/>
          </p:nvPr>
        </p:nvSpPr>
        <p:spPr>
          <a:xfrm>
            <a:off x="457200" y="1700808"/>
            <a:ext cx="8229600" cy="4873728"/>
          </a:xfrm>
          <a:ln>
            <a:solidFill>
              <a:schemeClr val="accent2"/>
            </a:solidFill>
          </a:ln>
        </p:spPr>
        <p:txBody>
          <a:bodyPr>
            <a:normAutofit fontScale="85000" lnSpcReduction="20000"/>
          </a:bodyPr>
          <a:lstStyle/>
          <a:p>
            <a:r>
              <a:rPr lang="en-CA" dirty="0" smtClean="0"/>
              <a:t>The professional opportunities available  for dancers are very good with over 50 Cotemporary Ballet Companies in North America alone </a:t>
            </a:r>
          </a:p>
          <a:p>
            <a:endParaRPr lang="en-CA" dirty="0" smtClean="0"/>
          </a:p>
          <a:p>
            <a:r>
              <a:rPr lang="en-CA" dirty="0" smtClean="0"/>
              <a:t>dancers must be the best of the best to achieve a position within a company; this includes having:</a:t>
            </a:r>
          </a:p>
          <a:p>
            <a:pPr>
              <a:buNone/>
            </a:pPr>
            <a:r>
              <a:rPr lang="en-CA" dirty="0" smtClean="0"/>
              <a:t>                                 proper training</a:t>
            </a:r>
          </a:p>
          <a:p>
            <a:pPr>
              <a:buNone/>
            </a:pPr>
            <a:r>
              <a:rPr lang="en-CA" dirty="0" smtClean="0"/>
              <a:t>                                 fitness levels</a:t>
            </a:r>
          </a:p>
          <a:p>
            <a:pPr>
              <a:buNone/>
            </a:pPr>
            <a:r>
              <a:rPr lang="en-CA" dirty="0" smtClean="0"/>
              <a:t>                                 dedication /drive</a:t>
            </a:r>
          </a:p>
          <a:p>
            <a:endParaRPr lang="en-CA" dirty="0" smtClean="0"/>
          </a:p>
          <a:p>
            <a:r>
              <a:rPr lang="en-CA" dirty="0" smtClean="0"/>
              <a:t>The most sought after opportunities in North America would be positions within companies such as:</a:t>
            </a:r>
          </a:p>
          <a:p>
            <a:pPr>
              <a:buNone/>
            </a:pPr>
            <a:r>
              <a:rPr lang="en-CA" dirty="0" smtClean="0"/>
              <a:t>                                 LINES</a:t>
            </a:r>
          </a:p>
          <a:p>
            <a:pPr>
              <a:buNone/>
            </a:pPr>
            <a:r>
              <a:rPr lang="en-CA" dirty="0" smtClean="0"/>
              <a:t>                                 Complexions </a:t>
            </a:r>
          </a:p>
          <a:p>
            <a:pPr>
              <a:buNone/>
            </a:pPr>
            <a:r>
              <a:rPr lang="en-CA" dirty="0" smtClean="0"/>
              <a:t>                                 Alonzo King’s Company</a:t>
            </a:r>
          </a:p>
          <a:p>
            <a:endParaRPr lang="en-CA" dirty="0" smtClean="0"/>
          </a:p>
          <a:p>
            <a:endParaRPr lang="en-CA" dirty="0"/>
          </a:p>
        </p:txBody>
      </p:sp>
      <p:sp>
        <p:nvSpPr>
          <p:cNvPr id="4" name="Bent-Up Arrow 3"/>
          <p:cNvSpPr/>
          <p:nvPr/>
        </p:nvSpPr>
        <p:spPr>
          <a:xfrm rot="5400000">
            <a:off x="2735796" y="3609020"/>
            <a:ext cx="216024" cy="288032"/>
          </a:xfrm>
          <a:prstGeom prst="bentUpArrow">
            <a:avLst/>
          </a:prstGeom>
          <a:solidFill>
            <a:schemeClr val="accent2"/>
          </a:solidFill>
          <a:ln>
            <a:solidFill>
              <a:schemeClr val="accent2"/>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Bent-Up Arrow 4"/>
          <p:cNvSpPr/>
          <p:nvPr/>
        </p:nvSpPr>
        <p:spPr>
          <a:xfrm rot="5400000">
            <a:off x="2735796" y="3897052"/>
            <a:ext cx="216024" cy="288032"/>
          </a:xfrm>
          <a:prstGeom prst="bentUpArrow">
            <a:avLst/>
          </a:prstGeom>
          <a:solidFill>
            <a:schemeClr val="accent2"/>
          </a:solidFill>
          <a:ln>
            <a:solidFill>
              <a:schemeClr val="accent2"/>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Bent-Up Arrow 5"/>
          <p:cNvSpPr/>
          <p:nvPr/>
        </p:nvSpPr>
        <p:spPr>
          <a:xfrm rot="5400000">
            <a:off x="2735796" y="4185084"/>
            <a:ext cx="216024" cy="288032"/>
          </a:xfrm>
          <a:prstGeom prst="bentUpArrow">
            <a:avLst/>
          </a:prstGeom>
          <a:solidFill>
            <a:schemeClr val="accent2"/>
          </a:solidFill>
          <a:ln>
            <a:solidFill>
              <a:schemeClr val="accent2"/>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Bent-Up Arrow 6"/>
          <p:cNvSpPr/>
          <p:nvPr/>
        </p:nvSpPr>
        <p:spPr>
          <a:xfrm rot="5400000">
            <a:off x="2735796" y="5481228"/>
            <a:ext cx="216024" cy="288032"/>
          </a:xfrm>
          <a:prstGeom prst="bentUpArrow">
            <a:avLst/>
          </a:prstGeom>
          <a:solidFill>
            <a:schemeClr val="accent2"/>
          </a:solidFill>
          <a:ln>
            <a:solidFill>
              <a:schemeClr val="accent2"/>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Bent-Up Arrow 7"/>
          <p:cNvSpPr/>
          <p:nvPr/>
        </p:nvSpPr>
        <p:spPr>
          <a:xfrm rot="5400000">
            <a:off x="2735796" y="5769260"/>
            <a:ext cx="216024" cy="288032"/>
          </a:xfrm>
          <a:prstGeom prst="bentUpArrow">
            <a:avLst/>
          </a:prstGeom>
          <a:solidFill>
            <a:schemeClr val="accent2"/>
          </a:solidFill>
          <a:ln>
            <a:solidFill>
              <a:schemeClr val="accent2"/>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Bent-Up Arrow 8"/>
          <p:cNvSpPr/>
          <p:nvPr/>
        </p:nvSpPr>
        <p:spPr>
          <a:xfrm rot="5400000">
            <a:off x="2735796" y="6129300"/>
            <a:ext cx="216024" cy="288032"/>
          </a:xfrm>
          <a:prstGeom prst="bentUpArrow">
            <a:avLst/>
          </a:prstGeom>
          <a:solidFill>
            <a:schemeClr val="accent2"/>
          </a:solidFill>
          <a:ln>
            <a:solidFill>
              <a:schemeClr val="accent2"/>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Custom 40">
      <a:dk1>
        <a:sysClr val="windowText" lastClr="000000"/>
      </a:dk1>
      <a:lt1>
        <a:sysClr val="window" lastClr="FFFFFF"/>
      </a:lt1>
      <a:dk2>
        <a:srgbClr val="000400"/>
      </a:dk2>
      <a:lt2>
        <a:srgbClr val="DEDEDE"/>
      </a:lt2>
      <a:accent1>
        <a:srgbClr val="53548A"/>
      </a:accent1>
      <a:accent2>
        <a:srgbClr val="339966"/>
      </a:accent2>
      <a:accent3>
        <a:srgbClr val="FFCC99"/>
      </a:accent3>
      <a:accent4>
        <a:srgbClr val="C4652D"/>
      </a:accent4>
      <a:accent5>
        <a:srgbClr val="8B5D3D"/>
      </a:accent5>
      <a:accent6>
        <a:srgbClr val="E1FFE1"/>
      </a:accent6>
      <a:hlink>
        <a:srgbClr val="339966"/>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4008</TotalTime>
  <Words>1119</Words>
  <Application>Microsoft Office PowerPoint</Application>
  <PresentationFormat>On-screen Show (4:3)</PresentationFormat>
  <Paragraphs>206</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Urban</vt:lpstr>
      <vt:lpstr>Slide 1</vt:lpstr>
      <vt:lpstr>History of Contemporary Ballet</vt:lpstr>
      <vt:lpstr>History of Contemporary Ballet</vt:lpstr>
      <vt:lpstr>History of Contemporary Ballet</vt:lpstr>
      <vt:lpstr>What is Contemporary Ballet</vt:lpstr>
      <vt:lpstr>Performances </vt:lpstr>
      <vt:lpstr>Recreational Opportunities  </vt:lpstr>
      <vt:lpstr>Amateur Opportunities </vt:lpstr>
      <vt:lpstr>Professional Opportunities</vt:lpstr>
      <vt:lpstr>Chronic Injury</vt:lpstr>
      <vt:lpstr>Chronic Injury</vt:lpstr>
      <vt:lpstr>Action Causing Injury</vt:lpstr>
      <vt:lpstr>Motor Learning</vt:lpstr>
      <vt:lpstr>Preliminary Movement </vt:lpstr>
      <vt:lpstr>Back Swing </vt:lpstr>
      <vt:lpstr>Force Production </vt:lpstr>
      <vt:lpstr>Critical Instant</vt:lpstr>
      <vt:lpstr>Follow Through</vt:lpstr>
      <vt:lpstr>Lever</vt:lpstr>
      <vt:lpstr>‘the stability of an athlete is dependent upon the athlete's Center of Mass’</vt:lpstr>
      <vt:lpstr>‘the production of maximum force requires the use of all possible joint movements that contribute to the task's objective (Kinetic Chain)’</vt:lpstr>
      <vt:lpstr>Newton’s third law </vt:lpstr>
      <vt:lpstr>Slide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Kelly</dc:creator>
  <cp:lastModifiedBy>ICT</cp:lastModifiedBy>
  <cp:revision>132</cp:revision>
  <dcterms:created xsi:type="dcterms:W3CDTF">2013-01-12T21:14:08Z</dcterms:created>
  <dcterms:modified xsi:type="dcterms:W3CDTF">2013-01-15T16:21:09Z</dcterms:modified>
</cp:coreProperties>
</file>